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21"/>
  </p:notesMasterIdLst>
  <p:sldIdLst>
    <p:sldId id="256" r:id="rId6"/>
    <p:sldId id="257" r:id="rId7"/>
    <p:sldId id="274" r:id="rId8"/>
    <p:sldId id="258" r:id="rId9"/>
    <p:sldId id="273" r:id="rId10"/>
    <p:sldId id="270" r:id="rId11"/>
    <p:sldId id="271" r:id="rId12"/>
    <p:sldId id="272" r:id="rId13"/>
    <p:sldId id="276" r:id="rId14"/>
    <p:sldId id="260" r:id="rId15"/>
    <p:sldId id="275" r:id="rId16"/>
    <p:sldId id="262" r:id="rId17"/>
    <p:sldId id="263" r:id="rId18"/>
    <p:sldId id="261" r:id="rId19"/>
    <p:sldId id="264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144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24CA1-ADAE-4CB0-9017-F7946ABEC1AE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47466-5782-4F45-AFEE-AD15D659B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0058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 Титульный слайд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office.micex.com\Public\Files\Департамент_по_коммуникациям\Отдел_управления_брендом\Фирменный_стиль\Шаблон_презентаций\Шаблоны с выбором фото\купол1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t="23965" r="27064" b="6901"/>
          <a:stretch/>
        </p:blipFill>
        <p:spPr bwMode="auto">
          <a:xfrm>
            <a:off x="252000" y="252000"/>
            <a:ext cx="4320000" cy="63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752000" y="4291200"/>
            <a:ext cx="4068000" cy="648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1100" baseline="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00 января 2000, Город</a:t>
            </a:r>
            <a:br>
              <a:rPr lang="ru-RU" dirty="0" smtClean="0"/>
            </a:br>
            <a:r>
              <a:rPr lang="ru-RU" dirty="0" smtClean="0"/>
              <a:t>Имя Фамилия</a:t>
            </a:r>
            <a:br>
              <a:rPr lang="ru-RU" dirty="0" smtClean="0"/>
            </a:br>
            <a:r>
              <a:rPr lang="ru-RU" dirty="0" smtClean="0"/>
              <a:t>Должность докладчика</a:t>
            </a:r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752000" y="5083200"/>
            <a:ext cx="4176464" cy="136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600" baseline="0">
                <a:latin typeface="+mj-lt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ЗАГОЛОВОК </a:t>
            </a:r>
            <a:br>
              <a:rPr lang="ru-RU" dirty="0" smtClean="0"/>
            </a:br>
            <a:r>
              <a:rPr lang="ru-RU" dirty="0" smtClean="0"/>
              <a:t>ШРИФТОМ </a:t>
            </a:r>
            <a:r>
              <a:rPr lang="en-US" dirty="0" smtClean="0"/>
              <a:t>TAHOMA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ОБЫЧН+ЖИРН)</a:t>
            </a:r>
          </a:p>
        </p:txBody>
      </p:sp>
      <p:pic>
        <p:nvPicPr>
          <p:cNvPr id="1026" name="Picture 2" descr="\\atlas-old\Департамент_по_коммуникациям\Отдел_управления_брендом\Фирменный стиль\Шаблон презентаций\ЛОГО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52000"/>
            <a:ext cx="2448272" cy="58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 Титульный слайд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251520" y="269875"/>
            <a:ext cx="4320480" cy="6327477"/>
          </a:xfrm>
          <a:prstGeom prst="rect">
            <a:avLst/>
          </a:prstGeom>
          <a:solidFill>
            <a:srgbClr val="5D4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752000" y="4291200"/>
            <a:ext cx="4068000" cy="648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1100" baseline="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00 января 2000, Город</a:t>
            </a:r>
            <a:br>
              <a:rPr lang="ru-RU" dirty="0" smtClean="0"/>
            </a:br>
            <a:r>
              <a:rPr lang="ru-RU" dirty="0" smtClean="0"/>
              <a:t>Имя Фамилия</a:t>
            </a:r>
            <a:br>
              <a:rPr lang="ru-RU" dirty="0" smtClean="0"/>
            </a:br>
            <a:r>
              <a:rPr lang="ru-RU" dirty="0" smtClean="0"/>
              <a:t>Должность докладчика</a:t>
            </a:r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752000" y="5083200"/>
            <a:ext cx="4176464" cy="136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600" baseline="0">
                <a:latin typeface="+mj-lt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ЗАГОЛОВОК </a:t>
            </a:r>
            <a:br>
              <a:rPr lang="ru-RU" dirty="0" smtClean="0"/>
            </a:br>
            <a:r>
              <a:rPr lang="ru-RU" dirty="0" smtClean="0"/>
              <a:t>ШРИФТОМ </a:t>
            </a:r>
            <a:r>
              <a:rPr lang="en-US" dirty="0" smtClean="0"/>
              <a:t>TAHOMA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ОБЫЧН+ЖИРН)</a:t>
            </a:r>
          </a:p>
        </p:txBody>
      </p:sp>
      <p:pic>
        <p:nvPicPr>
          <p:cNvPr id="9" name="Picture 4" descr="H:\Moscow Exchange (ex-Micex-RTS) brandbook\MSCW_XCHNG_Master_Logo_Folder\PNG\RUSSIAN\MSCW_XCHNG_RGB_RU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6000" y="270000"/>
            <a:ext cx="2414592" cy="5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0099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_ 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69875" y="269875"/>
            <a:ext cx="8604250" cy="6318250"/>
          </a:xfrm>
          <a:prstGeom prst="rect">
            <a:avLst/>
          </a:prstGeom>
          <a:solidFill>
            <a:srgbClr val="5162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" name="Подзаголовок 2"/>
          <p:cNvSpPr txBox="1">
            <a:spLocks/>
          </p:cNvSpPr>
          <p:nvPr/>
        </p:nvSpPr>
        <p:spPr>
          <a:xfrm>
            <a:off x="1152525" y="828675"/>
            <a:ext cx="4064000" cy="719138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Arial" charset="0"/>
              <a:buNone/>
              <a:defRPr/>
            </a:pPr>
            <a:r>
              <a:rPr lang="ru-RU" sz="2600" dirty="0" smtClean="0">
                <a:solidFill>
                  <a:schemeClr val="bg1"/>
                </a:solidFill>
                <a:latin typeface="+mj-lt"/>
              </a:rPr>
              <a:t>СОДЕРЖАНИЕ</a:t>
            </a:r>
            <a:endParaRPr lang="ru-RU" sz="2600" b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52000" y="2134800"/>
            <a:ext cx="6768000" cy="3382432"/>
          </a:xfrm>
          <a:prstGeom prst="rect">
            <a:avLst/>
          </a:prstGeom>
        </p:spPr>
        <p:txBody>
          <a:bodyPr vert="horz" numCol="2">
            <a:noAutofit/>
          </a:bodyPr>
          <a:lstStyle>
            <a:lvl1pPr marL="174625" indent="-174625" defTabSz="1976438">
              <a:spcBef>
                <a:spcPts val="1800"/>
              </a:spcBef>
              <a:buFont typeface="Wingdings" pitchFamily="2" charset="2"/>
              <a:buChar char="§"/>
              <a:defRPr sz="1600" baseline="0">
                <a:solidFill>
                  <a:schemeClr val="bg1">
                    <a:lumMod val="95000"/>
                  </a:schemeClr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defTabSz="1976438">
              <a:defRPr sz="1600">
                <a:solidFill>
                  <a:schemeClr val="bg1">
                    <a:lumMod val="95000"/>
                  </a:schemeClr>
                </a:solidFill>
                <a:latin typeface="+mj-lt"/>
                <a:ea typeface="Verdana" pitchFamily="34" charset="0"/>
                <a:cs typeface="Verdana" pitchFamily="34" charset="0"/>
              </a:defRPr>
            </a:lvl2pPr>
            <a:lvl3pPr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ru-RU" dirty="0" smtClean="0"/>
              <a:t>Пункт номер один</a:t>
            </a:r>
          </a:p>
          <a:p>
            <a:pPr lvl="1"/>
            <a:r>
              <a:rPr lang="ru-RU" dirty="0" smtClean="0"/>
              <a:t>Подпункт один</a:t>
            </a:r>
          </a:p>
          <a:p>
            <a:pPr lvl="1"/>
            <a:r>
              <a:rPr lang="ru-RU" dirty="0" smtClean="0"/>
              <a:t>Подпункт два</a:t>
            </a:r>
          </a:p>
          <a:p>
            <a:pPr lvl="0"/>
            <a:r>
              <a:rPr lang="ru-RU" dirty="0" smtClean="0"/>
              <a:t>Пункт номер два</a:t>
            </a:r>
          </a:p>
          <a:p>
            <a:pPr lvl="1"/>
            <a:r>
              <a:rPr lang="ru-RU" dirty="0" smtClean="0"/>
              <a:t>Подпункт один</a:t>
            </a:r>
          </a:p>
          <a:p>
            <a:pPr lvl="1"/>
            <a:r>
              <a:rPr lang="ru-RU" dirty="0" smtClean="0"/>
              <a:t>Подпункт два</a:t>
            </a:r>
          </a:p>
          <a:p>
            <a:pPr lvl="0"/>
            <a:r>
              <a:rPr lang="ru-RU" dirty="0" smtClean="0"/>
              <a:t>Пункт номер два</a:t>
            </a:r>
          </a:p>
          <a:p>
            <a:pPr lvl="1"/>
            <a:r>
              <a:rPr lang="ru-RU" dirty="0" smtClean="0"/>
              <a:t>Подпункт один</a:t>
            </a:r>
          </a:p>
          <a:p>
            <a:pPr lvl="1"/>
            <a:r>
              <a:rPr lang="ru-RU" dirty="0" smtClean="0"/>
              <a:t>Подпункт два</a:t>
            </a:r>
          </a:p>
          <a:p>
            <a:pPr lvl="0"/>
            <a:r>
              <a:rPr lang="ru-RU" dirty="0" smtClean="0"/>
              <a:t>Пункт номер два</a:t>
            </a:r>
          </a:p>
          <a:p>
            <a:pPr lvl="1"/>
            <a:r>
              <a:rPr lang="ru-RU" dirty="0" smtClean="0"/>
              <a:t>Подпункт один</a:t>
            </a:r>
          </a:p>
          <a:p>
            <a:pPr lvl="1"/>
            <a:r>
              <a:rPr lang="ru-RU" dirty="0" smtClean="0"/>
              <a:t>Подпункт два</a:t>
            </a:r>
          </a:p>
          <a:p>
            <a:pPr lvl="0"/>
            <a:r>
              <a:rPr lang="ru-RU" dirty="0" smtClean="0"/>
              <a:t>Пункт номер два</a:t>
            </a:r>
          </a:p>
          <a:p>
            <a:pPr lvl="1"/>
            <a:r>
              <a:rPr lang="ru-RU" dirty="0" smtClean="0"/>
              <a:t>Подпункт один</a:t>
            </a:r>
          </a:p>
          <a:p>
            <a:pPr lvl="1"/>
            <a:r>
              <a:rPr lang="ru-RU" dirty="0" smtClean="0"/>
              <a:t>Подпункт два</a:t>
            </a:r>
          </a:p>
          <a:p>
            <a:pPr lvl="1"/>
            <a:endParaRPr lang="ru-RU" dirty="0" smtClean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3_ Начало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880000" y="612000"/>
            <a:ext cx="5400000" cy="2232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 baseline="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1.0</a:t>
            </a:r>
            <a:br>
              <a:rPr lang="ru-RU" dirty="0" smtClean="0"/>
            </a:br>
            <a:r>
              <a:rPr lang="ru-RU" dirty="0" smtClean="0"/>
              <a:t>Заголовок (</a:t>
            </a:r>
            <a:r>
              <a:rPr lang="ru-RU" dirty="0" err="1" smtClean="0"/>
              <a:t>обычн+жирн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355976" y="6192000"/>
            <a:ext cx="3960024" cy="360000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88000" y="6192000"/>
            <a:ext cx="360000" cy="360000"/>
          </a:xfrm>
          <a:prstGeom prst="rect">
            <a:avLst/>
          </a:prstGeom>
        </p:spPr>
        <p:txBody>
          <a:bodyPr rIns="0" bIns="0"/>
          <a:lstStyle>
            <a:lvl1pPr algn="r">
              <a:defRPr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B9E2B10B-2B5B-4D21-B621-3C15B0884A5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69875" y="269875"/>
            <a:ext cx="2160000" cy="63182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9" name="Picture 4" descr="H:\Moscow Exchange (ex-Micex-RTS) brandbook\MSCW_XCHNG_Master_Logo_Folder\PNG\RUSSIAN\MSCW_XCHNG_RGB_RU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2000" y="6191250"/>
            <a:ext cx="1663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 Начало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269875" y="260648"/>
            <a:ext cx="8604250" cy="6318250"/>
          </a:xfrm>
          <a:prstGeom prst="rect">
            <a:avLst/>
          </a:prstGeom>
          <a:solidFill>
            <a:srgbClr val="61636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5536" y="404664"/>
            <a:ext cx="5400000" cy="2232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 baseline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1.0</a:t>
            </a:r>
            <a:br>
              <a:rPr lang="ru-RU" dirty="0" smtClean="0"/>
            </a:br>
            <a:r>
              <a:rPr lang="ru-RU" dirty="0" smtClean="0"/>
              <a:t>Заголовок (</a:t>
            </a:r>
            <a:r>
              <a:rPr lang="ru-RU" dirty="0" err="1" smtClean="0"/>
              <a:t>обычн+жирн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355976" y="6192000"/>
            <a:ext cx="3960024" cy="360000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88000" y="6192000"/>
            <a:ext cx="360000" cy="360000"/>
          </a:xfrm>
          <a:prstGeom prst="rect">
            <a:avLst/>
          </a:prstGeom>
        </p:spPr>
        <p:txBody>
          <a:bodyPr rIns="0" bIns="0"/>
          <a:lstStyle>
            <a:lvl1pPr algn="r">
              <a:defRPr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B9E2B10B-2B5B-4D21-B621-3C15B0884A5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502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 Начало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269875" y="260648"/>
            <a:ext cx="8604250" cy="6318250"/>
          </a:xfrm>
          <a:prstGeom prst="rect">
            <a:avLst/>
          </a:prstGeom>
          <a:solidFill>
            <a:srgbClr val="5162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5536" y="404664"/>
            <a:ext cx="5400000" cy="2232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 baseline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1.0</a:t>
            </a:r>
            <a:br>
              <a:rPr lang="ru-RU" dirty="0" smtClean="0"/>
            </a:br>
            <a:r>
              <a:rPr lang="ru-RU" dirty="0" smtClean="0"/>
              <a:t>Заголовок (</a:t>
            </a:r>
            <a:r>
              <a:rPr lang="ru-RU" dirty="0" err="1" smtClean="0"/>
              <a:t>обычн+жирн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355976" y="6192000"/>
            <a:ext cx="3960024" cy="360000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88000" y="6192000"/>
            <a:ext cx="360000" cy="360000"/>
          </a:xfrm>
          <a:prstGeom prst="rect">
            <a:avLst/>
          </a:prstGeom>
        </p:spPr>
        <p:txBody>
          <a:bodyPr rIns="0" bIns="0"/>
          <a:lstStyle>
            <a:lvl1pPr algn="r">
              <a:defRPr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B9E2B10B-2B5B-4D21-B621-3C15B0884A5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063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 Начало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269875" y="260648"/>
            <a:ext cx="8604250" cy="6318250"/>
          </a:xfrm>
          <a:prstGeom prst="rect">
            <a:avLst/>
          </a:prstGeom>
          <a:solidFill>
            <a:srgbClr val="6D6F6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5536" y="404664"/>
            <a:ext cx="5400000" cy="2232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 baseline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1.0</a:t>
            </a:r>
            <a:br>
              <a:rPr lang="ru-RU" dirty="0" smtClean="0"/>
            </a:br>
            <a:r>
              <a:rPr lang="ru-RU" dirty="0" smtClean="0"/>
              <a:t>Заголовок (</a:t>
            </a:r>
            <a:r>
              <a:rPr lang="ru-RU" dirty="0" err="1" smtClean="0"/>
              <a:t>обычн+жирн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355976" y="6192000"/>
            <a:ext cx="3960024" cy="360000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88000" y="6192000"/>
            <a:ext cx="360000" cy="360000"/>
          </a:xfrm>
          <a:prstGeom prst="rect">
            <a:avLst/>
          </a:prstGeom>
        </p:spPr>
        <p:txBody>
          <a:bodyPr rIns="0" bIns="0"/>
          <a:lstStyle>
            <a:lvl1pPr algn="r">
              <a:defRPr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B9E2B10B-2B5B-4D21-B621-3C15B0884A5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502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 Начало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269875" y="260648"/>
            <a:ext cx="8604250" cy="6318250"/>
          </a:xfrm>
          <a:prstGeom prst="rect">
            <a:avLst/>
          </a:prstGeom>
          <a:solidFill>
            <a:srgbClr val="5D4F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5536" y="404664"/>
            <a:ext cx="5400000" cy="2232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 baseline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1.0</a:t>
            </a:r>
            <a:br>
              <a:rPr lang="ru-RU" dirty="0" smtClean="0"/>
            </a:br>
            <a:r>
              <a:rPr lang="ru-RU" dirty="0" smtClean="0"/>
              <a:t>Заголовок (</a:t>
            </a:r>
            <a:r>
              <a:rPr lang="ru-RU" dirty="0" err="1" smtClean="0"/>
              <a:t>обычн+жирн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355976" y="6192000"/>
            <a:ext cx="3960024" cy="360000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88000" y="6192000"/>
            <a:ext cx="360000" cy="360000"/>
          </a:xfrm>
          <a:prstGeom prst="rect">
            <a:avLst/>
          </a:prstGeom>
        </p:spPr>
        <p:txBody>
          <a:bodyPr rIns="0" bIns="0"/>
          <a:lstStyle>
            <a:lvl1pPr algn="r">
              <a:defRPr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B9E2B10B-2B5B-4D21-B621-3C15B0884A5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502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_ Слайд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152000" y="576000"/>
            <a:ext cx="7416000" cy="1123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600" baseline="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ЗАГОЛОВОК: </a:t>
            </a:r>
            <a:r>
              <a:rPr lang="en-US" dirty="0" smtClean="0"/>
              <a:t>TAHOMA </a:t>
            </a:r>
            <a:r>
              <a:rPr lang="ru-RU" dirty="0" smtClean="0"/>
              <a:t>26 ПТ ОБЫЧНЫЙ, ОКОНЧАНИЕ − ПОЛУЖИРНЫЙ!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988000" y="6192000"/>
            <a:ext cx="5328000" cy="360000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88000" y="6192000"/>
            <a:ext cx="360000" cy="360000"/>
          </a:xfrm>
          <a:prstGeom prst="rect">
            <a:avLst/>
          </a:prstGeom>
        </p:spPr>
        <p:txBody>
          <a:bodyPr rIns="0" bIns="0"/>
          <a:lstStyle>
            <a:lvl1pPr algn="r">
              <a:defRPr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B9E2B10B-2B5B-4D21-B621-3C15B0884A5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1999" y="2134800"/>
            <a:ext cx="7416000" cy="36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0"/>
              </a:spcBef>
              <a:buNone/>
              <a:defRPr sz="1600" baseline="0">
                <a:latin typeface="+mj-lt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Основной текст располагается здесь. Шрифт </a:t>
            </a:r>
            <a:r>
              <a:rPr lang="en-US" dirty="0" smtClean="0"/>
              <a:t>Tahoma</a:t>
            </a:r>
            <a:r>
              <a:rPr lang="ru-RU" dirty="0" smtClean="0"/>
              <a:t>, прописные/строчные − как в предложениях, рекомендуемый кегль 16 </a:t>
            </a:r>
            <a:r>
              <a:rPr lang="ru-RU" dirty="0" err="1" smtClean="0"/>
              <a:t>пт</a:t>
            </a:r>
            <a:r>
              <a:rPr lang="ru-RU" dirty="0" smtClean="0"/>
              <a:t>, рекомендуемый междустрочный интервал 1,4 строки. Основной текст располагается здесь. Шрифт </a:t>
            </a:r>
            <a:r>
              <a:rPr lang="en-US" dirty="0" smtClean="0"/>
              <a:t>Tahoma</a:t>
            </a:r>
            <a:r>
              <a:rPr lang="ru-RU" dirty="0" smtClean="0"/>
              <a:t>, прописные/строчные − как в предложениях, рекомендуемый кегль 16 </a:t>
            </a:r>
            <a:r>
              <a:rPr lang="ru-RU" dirty="0" err="1" smtClean="0"/>
              <a:t>пт</a:t>
            </a:r>
            <a:r>
              <a:rPr lang="ru-RU" dirty="0" smtClean="0"/>
              <a:t>, рекомендуемый междустрочный интервал 1,4 строки. Основной текст располагается здесь. Шрифт </a:t>
            </a:r>
            <a:r>
              <a:rPr lang="en-US" dirty="0" smtClean="0"/>
              <a:t>Tahoma</a:t>
            </a:r>
            <a:r>
              <a:rPr lang="ru-RU" dirty="0" smtClean="0"/>
              <a:t>, прописные/строчные − как в предложениях, рекомендуемый кегль 16 </a:t>
            </a:r>
            <a:r>
              <a:rPr lang="ru-RU" dirty="0" err="1" smtClean="0"/>
              <a:t>пт</a:t>
            </a:r>
            <a:r>
              <a:rPr lang="ru-RU" dirty="0" smtClean="0"/>
              <a:t>, рекомендуемый междустрочный интервал 1,4 строки.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69875" y="269875"/>
            <a:ext cx="647700" cy="63182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9" name="Picture 4" descr="H:\Moscow Exchange (ex-Micex-RTS) brandbook\MSCW_XCHNG_Master_Logo_Folder\PNG\RUSSIAN\MSCW_XCHNG_RGB_RU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725" y="6191250"/>
            <a:ext cx="1663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_ Слайд с текстом и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152000" y="576000"/>
            <a:ext cx="7416000" cy="1123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600" baseline="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ЗАГОЛОВОК: </a:t>
            </a:r>
            <a:r>
              <a:rPr lang="en-US" dirty="0" smtClean="0"/>
              <a:t>TAHOMA </a:t>
            </a:r>
            <a:r>
              <a:rPr lang="ru-RU" dirty="0" smtClean="0"/>
              <a:t>26 ПТ ОБЫЧНЫЙ, ОКОНЧАНИЕ − ПОЛУЖИРНЫЙ!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988000" y="6192000"/>
            <a:ext cx="5328000" cy="360000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88000" y="6192000"/>
            <a:ext cx="360000" cy="360000"/>
          </a:xfrm>
          <a:prstGeom prst="rect">
            <a:avLst/>
          </a:prstGeom>
        </p:spPr>
        <p:txBody>
          <a:bodyPr rIns="0" bIns="0"/>
          <a:lstStyle>
            <a:lvl1pPr algn="r">
              <a:defRPr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B9E2B10B-2B5B-4D21-B621-3C15B0884A5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1999" y="2134800"/>
            <a:ext cx="4140000" cy="36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0"/>
              </a:spcBef>
              <a:buNone/>
              <a:defRPr sz="1600" baseline="0">
                <a:latin typeface="+mj-lt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Основной текст располагается здесь. Шрифт </a:t>
            </a:r>
            <a:r>
              <a:rPr lang="en-US" dirty="0" smtClean="0"/>
              <a:t>Tahoma</a:t>
            </a:r>
            <a:r>
              <a:rPr lang="ru-RU" dirty="0" smtClean="0"/>
              <a:t>, прописные/строчные − как в предложениях, рекомендуемый кегль 16 </a:t>
            </a:r>
            <a:r>
              <a:rPr lang="ru-RU" dirty="0" err="1" smtClean="0"/>
              <a:t>пт</a:t>
            </a:r>
            <a:r>
              <a:rPr lang="ru-RU" dirty="0" smtClean="0"/>
              <a:t>, рекомендуемый междустрочный интервал 1,4 строки. Основной текст располагается здесь. Шрифт </a:t>
            </a:r>
            <a:r>
              <a:rPr lang="en-US" dirty="0" smtClean="0"/>
              <a:t>Tahoma</a:t>
            </a:r>
            <a:r>
              <a:rPr lang="ru-RU" dirty="0" smtClean="0"/>
              <a:t>, прописные/строчные − как в предложениях, рекомендуемый кегль 16 </a:t>
            </a:r>
            <a:r>
              <a:rPr lang="ru-RU" dirty="0" err="1" smtClean="0"/>
              <a:t>пт</a:t>
            </a:r>
            <a:r>
              <a:rPr lang="ru-RU" dirty="0" smtClean="0"/>
              <a:t>, рекомендуемый...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69875" y="269875"/>
            <a:ext cx="647700" cy="63182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9" name="Picture 4" descr="H:\Moscow Exchange (ex-Micex-RTS) brandbook\MSCW_XCHNG_Master_Logo_Folder\PNG\RUSSIAN\MSCW_XCHNG_RGB_RU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725" y="6191250"/>
            <a:ext cx="1663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Рисунок 2"/>
          <p:cNvSpPr>
            <a:spLocks noGrp="1"/>
          </p:cNvSpPr>
          <p:nvPr>
            <p:ph type="pic" idx="1" hasCustomPrompt="1"/>
          </p:nvPr>
        </p:nvSpPr>
        <p:spPr>
          <a:xfrm>
            <a:off x="5436000" y="2160000"/>
            <a:ext cx="3240000" cy="37080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Нажмите иконку, </a:t>
            </a:r>
            <a:br>
              <a:rPr lang="ru-RU" dirty="0" smtClean="0"/>
            </a:br>
            <a:r>
              <a:rPr lang="ru-RU" dirty="0" smtClean="0"/>
              <a:t>чтобы вставить изображение</a:t>
            </a:r>
            <a:endParaRPr lang="ru-RU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6_ Слайд с буллетированным текстом и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152000" y="576000"/>
            <a:ext cx="7416000" cy="1123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600" baseline="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ЗАГОЛОВОК: </a:t>
            </a:r>
            <a:r>
              <a:rPr lang="en-US" dirty="0" smtClean="0"/>
              <a:t>TAHOMA </a:t>
            </a:r>
            <a:r>
              <a:rPr lang="ru-RU" dirty="0" smtClean="0"/>
              <a:t>26 ПТ ОБЫЧНЫЙ, ОКОНЧАНИЕ − ПОЛУЖИРНЫЙ!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988000" y="6192000"/>
            <a:ext cx="5328000" cy="360000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88000" y="6192000"/>
            <a:ext cx="360000" cy="360000"/>
          </a:xfrm>
          <a:prstGeom prst="rect">
            <a:avLst/>
          </a:prstGeom>
        </p:spPr>
        <p:txBody>
          <a:bodyPr rIns="0" bIns="0"/>
          <a:lstStyle>
            <a:lvl1pPr algn="r">
              <a:defRPr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B9E2B10B-2B5B-4D21-B621-3C15B0884A5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69875" y="269875"/>
            <a:ext cx="647700" cy="63182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9" name="Picture 4" descr="H:\Moscow Exchange (ex-Micex-RTS) brandbook\MSCW_XCHNG_Master_Logo_Folder\PNG\RUSSIAN\MSCW_XCHNG_RGB_RU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725" y="6191250"/>
            <a:ext cx="1663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Содержимое 3"/>
          <p:cNvSpPr>
            <a:spLocks noGrp="1"/>
          </p:cNvSpPr>
          <p:nvPr>
            <p:ph sz="half" idx="14" hasCustomPrompt="1"/>
          </p:nvPr>
        </p:nvSpPr>
        <p:spPr>
          <a:xfrm>
            <a:off x="4572000" y="2160000"/>
            <a:ext cx="4104000" cy="2782800"/>
          </a:xfrm>
          <a:prstGeom prst="rect">
            <a:avLst/>
          </a:prstGeo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aseline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 smtClean="0"/>
              <a:t>Чтобы вставить объект, нажмите соответствующую иконку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4572000" y="5112000"/>
            <a:ext cx="4176000" cy="5760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aseline="0">
                <a:latin typeface="+mj-lt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Подпись − шрифт </a:t>
            </a:r>
            <a:r>
              <a:rPr lang="en-US" dirty="0" smtClean="0"/>
              <a:t>Tahoma 11 </a:t>
            </a:r>
            <a:r>
              <a:rPr lang="ru-RU" dirty="0" smtClean="0"/>
              <a:t>пт.</a:t>
            </a:r>
          </a:p>
        </p:txBody>
      </p:sp>
      <p:sp>
        <p:nvSpPr>
          <p:cNvPr id="10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52000" y="2134800"/>
            <a:ext cx="3276000" cy="3600000"/>
          </a:xfrm>
          <a:prstGeom prst="rect">
            <a:avLst/>
          </a:prstGeom>
        </p:spPr>
        <p:txBody>
          <a:bodyPr vert="horz">
            <a:noAutofit/>
          </a:bodyPr>
          <a:lstStyle>
            <a:lvl1pPr marL="174625" indent="-174625" defTabSz="1976438">
              <a:spcBef>
                <a:spcPts val="1800"/>
              </a:spcBef>
              <a:buFont typeface="Wingdings" pitchFamily="2" charset="2"/>
              <a:buChar char="§"/>
              <a:defRPr sz="1600" baseline="0">
                <a:latin typeface="+mj-lt"/>
                <a:ea typeface="Verdana" pitchFamily="34" charset="0"/>
                <a:cs typeface="Verdana" pitchFamily="34" charset="0"/>
              </a:defRPr>
            </a:lvl1pPr>
            <a:lvl2pPr defTabSz="1976438">
              <a:defRPr sz="1600">
                <a:latin typeface="+mj-lt"/>
                <a:ea typeface="Verdana" pitchFamily="34" charset="0"/>
                <a:cs typeface="Verdana" pitchFamily="34" charset="0"/>
              </a:defRPr>
            </a:lvl2pPr>
            <a:lvl3pPr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ru-RU" dirty="0" smtClean="0"/>
              <a:t>Пункт номер один</a:t>
            </a:r>
          </a:p>
          <a:p>
            <a:pPr lvl="1"/>
            <a:r>
              <a:rPr lang="ru-RU" dirty="0" smtClean="0"/>
              <a:t>Подпункт один</a:t>
            </a:r>
          </a:p>
          <a:p>
            <a:pPr lvl="1"/>
            <a:r>
              <a:rPr lang="ru-RU" dirty="0" smtClean="0"/>
              <a:t>Подпункт два</a:t>
            </a:r>
          </a:p>
          <a:p>
            <a:pPr lvl="0"/>
            <a:r>
              <a:rPr lang="ru-RU" dirty="0" smtClean="0"/>
              <a:t>Пункт номер два</a:t>
            </a:r>
          </a:p>
          <a:p>
            <a:pPr lvl="1"/>
            <a:r>
              <a:rPr lang="ru-RU" dirty="0" smtClean="0"/>
              <a:t>Подпункт один</a:t>
            </a:r>
          </a:p>
          <a:p>
            <a:pPr lvl="1"/>
            <a:r>
              <a:rPr lang="ru-RU" dirty="0" smtClean="0"/>
              <a:t>Подпункт два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 Титульный слайд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\\office.micex.com\Public\Files\Департамент_по_коммуникациям\Отдел_управления_брендом\Фирменный_стиль\Шаблон_презентаций\Шаблоны с выбором фото\высотка1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3" r="185"/>
          <a:stretch/>
        </p:blipFill>
        <p:spPr bwMode="auto">
          <a:xfrm>
            <a:off x="251520" y="252000"/>
            <a:ext cx="4320000" cy="63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752000" y="4291200"/>
            <a:ext cx="4068000" cy="648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1100" baseline="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00 января 2000, Город</a:t>
            </a:r>
            <a:br>
              <a:rPr lang="ru-RU" dirty="0" smtClean="0"/>
            </a:br>
            <a:r>
              <a:rPr lang="ru-RU" dirty="0" smtClean="0"/>
              <a:t>Имя Фамилия</a:t>
            </a:r>
            <a:br>
              <a:rPr lang="ru-RU" dirty="0" smtClean="0"/>
            </a:br>
            <a:r>
              <a:rPr lang="ru-RU" dirty="0" smtClean="0"/>
              <a:t>Должность докладчика</a:t>
            </a:r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752000" y="5083200"/>
            <a:ext cx="4176464" cy="136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600" baseline="0">
                <a:latin typeface="+mj-lt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ЗАГОЛОВОК </a:t>
            </a:r>
            <a:br>
              <a:rPr lang="ru-RU" dirty="0" smtClean="0"/>
            </a:br>
            <a:r>
              <a:rPr lang="ru-RU" dirty="0" smtClean="0"/>
              <a:t>ШРИФТОМ </a:t>
            </a:r>
            <a:r>
              <a:rPr lang="en-US" dirty="0" smtClean="0"/>
              <a:t>TAHOMA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ОБЫЧН+ЖИРН)</a:t>
            </a:r>
          </a:p>
        </p:txBody>
      </p:sp>
      <p:pic>
        <p:nvPicPr>
          <p:cNvPr id="1026" name="Picture 2" descr="\\atlas-old\Департамент_по_коммуникациям\Отдел_управления_брендом\Фирменный стиль\Шаблон презентаций\ЛОГО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52000"/>
            <a:ext cx="2448272" cy="58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1405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7_ Слайд с текстом и таблиц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152000" y="576000"/>
            <a:ext cx="7416000" cy="1123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600" baseline="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ЗАГОЛОВОК: </a:t>
            </a:r>
            <a:r>
              <a:rPr lang="en-US" dirty="0" smtClean="0"/>
              <a:t>TAHOMA </a:t>
            </a:r>
            <a:r>
              <a:rPr lang="ru-RU" dirty="0" smtClean="0"/>
              <a:t>26 ПТ ОБЫЧНЫЙ, ОКОНЧАНИЕ − ПОЛУЖИРНЫЙ!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988000" y="6192000"/>
            <a:ext cx="5328000" cy="360000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88000" y="6192000"/>
            <a:ext cx="360000" cy="360000"/>
          </a:xfrm>
          <a:prstGeom prst="rect">
            <a:avLst/>
          </a:prstGeom>
        </p:spPr>
        <p:txBody>
          <a:bodyPr rIns="0" bIns="0"/>
          <a:lstStyle>
            <a:lvl1pPr algn="r">
              <a:defRPr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B9E2B10B-2B5B-4D21-B621-3C15B0884A5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1998" y="2134800"/>
            <a:ext cx="7416000" cy="11501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0"/>
              </a:spcBef>
              <a:buNone/>
              <a:defRPr sz="1600" baseline="0">
                <a:latin typeface="+mj-lt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Основной текст располагается здесь. Шрифт </a:t>
            </a:r>
            <a:r>
              <a:rPr lang="en-US" dirty="0" smtClean="0"/>
              <a:t>Tahoma</a:t>
            </a:r>
            <a:r>
              <a:rPr lang="ru-RU" dirty="0" smtClean="0"/>
              <a:t>, прописные/строчные − как в предложениях, рекомендуемый кегль 16 </a:t>
            </a:r>
            <a:r>
              <a:rPr lang="ru-RU" dirty="0" err="1" smtClean="0"/>
              <a:t>пт</a:t>
            </a:r>
            <a:r>
              <a:rPr lang="ru-RU" dirty="0" smtClean="0"/>
              <a:t>, рекомендуемый междустрочный интервал 1,4 строки.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ru-RU" dirty="0" smtClean="0"/>
              <a:t>Ниже текста расположите таблицу, созданную в программе </a:t>
            </a:r>
            <a:r>
              <a:rPr lang="en-US" dirty="0" smtClean="0"/>
              <a:t>Excel</a:t>
            </a:r>
            <a:r>
              <a:rPr lang="ru-RU" dirty="0" smtClean="0"/>
              <a:t> в фирменном стиле </a:t>
            </a:r>
            <a:r>
              <a:rPr lang="en-US" dirty="0" smtClean="0"/>
              <a:t>(</a:t>
            </a:r>
            <a:r>
              <a:rPr lang="ru-RU" dirty="0" smtClean="0"/>
              <a:t>из оригинального </a:t>
            </a:r>
            <a:r>
              <a:rPr lang="en-US" dirty="0" smtClean="0"/>
              <a:t>Excel-</a:t>
            </a:r>
            <a:r>
              <a:rPr lang="ru-RU" dirty="0" smtClean="0"/>
              <a:t>шаблона таблицы Московской Биржи ) и вставленную на этот слайд операцией </a:t>
            </a:r>
            <a:r>
              <a:rPr lang="en-US" dirty="0" smtClean="0"/>
              <a:t>Copy &gt; Paste</a:t>
            </a:r>
            <a:r>
              <a:rPr lang="ru-RU" dirty="0" smtClean="0"/>
              <a:t>.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69875" y="269875"/>
            <a:ext cx="647700" cy="63182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9" name="Picture 4" descr="H:\Moscow Exchange (ex-Micex-RTS) brandbook\MSCW_XCHNG_Master_Logo_Folder\PNG\RUSSIAN\MSCW_XCHNG_RGB_RU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725" y="6191250"/>
            <a:ext cx="1663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8_ Слайд с текстом и диаграмм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152000" y="576000"/>
            <a:ext cx="7416000" cy="1123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600" baseline="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ЗАГОЛОВОК: </a:t>
            </a:r>
            <a:r>
              <a:rPr lang="en-US" dirty="0" smtClean="0"/>
              <a:t>TAHOMA </a:t>
            </a:r>
            <a:r>
              <a:rPr lang="ru-RU" dirty="0" smtClean="0"/>
              <a:t>26 ПТ ОБЫЧНЫЙ, ОКОНЧАНИЕ − ПОЛУЖИРНЫЙ!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988000" y="6192000"/>
            <a:ext cx="5328000" cy="360000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88000" y="6192000"/>
            <a:ext cx="360000" cy="360000"/>
          </a:xfrm>
          <a:prstGeom prst="rect">
            <a:avLst/>
          </a:prstGeom>
        </p:spPr>
        <p:txBody>
          <a:bodyPr rIns="0" bIns="0"/>
          <a:lstStyle>
            <a:lvl1pPr algn="r">
              <a:defRPr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B9E2B10B-2B5B-4D21-B621-3C15B0884A5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1999" y="2134800"/>
            <a:ext cx="4140000" cy="36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0"/>
              </a:spcBef>
              <a:buNone/>
              <a:defRPr sz="1600" baseline="0">
                <a:latin typeface="+mj-lt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Основной текст располагается здесь. Шрифт </a:t>
            </a:r>
            <a:r>
              <a:rPr lang="en-US" dirty="0" smtClean="0"/>
              <a:t>Tahoma</a:t>
            </a:r>
            <a:r>
              <a:rPr lang="ru-RU" dirty="0" smtClean="0"/>
              <a:t>, прописные/строчные − как в предложениях, рекомендуемый кегль 16 </a:t>
            </a:r>
            <a:r>
              <a:rPr lang="ru-RU" dirty="0" err="1" smtClean="0"/>
              <a:t>пт</a:t>
            </a:r>
            <a:r>
              <a:rPr lang="ru-RU" dirty="0" smtClean="0"/>
              <a:t>, рекомендуемый междустрочный интервал 1,4 строки.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69875" y="269875"/>
            <a:ext cx="647700" cy="63182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9" name="Picture 4" descr="H:\Moscow Exchange (ex-Micex-RTS) brandbook\MSCW_XCHNG_Master_Logo_Folder\PNG\RUSSIAN\MSCW_XCHNG_RGB_RU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725" y="6191250"/>
            <a:ext cx="1663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Содержимое 3"/>
          <p:cNvSpPr>
            <a:spLocks noGrp="1"/>
          </p:cNvSpPr>
          <p:nvPr>
            <p:ph sz="half" idx="14" hasCustomPrompt="1"/>
          </p:nvPr>
        </p:nvSpPr>
        <p:spPr>
          <a:xfrm>
            <a:off x="5436000" y="2160000"/>
            <a:ext cx="3240000" cy="3708000"/>
          </a:xfrm>
          <a:prstGeom prst="rect">
            <a:avLst/>
          </a:prstGeo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aseline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 smtClean="0"/>
              <a:t>Чтобы вставить объект, нажмите соответствующую иконку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5508000" y="5157192"/>
            <a:ext cx="2054288" cy="7920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aseline="0">
                <a:latin typeface="+mj-lt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Подпись к диаграмме − шрифт </a:t>
            </a:r>
            <a:r>
              <a:rPr lang="en-US" dirty="0" smtClean="0"/>
              <a:t>Tahoma 11 </a:t>
            </a:r>
            <a:r>
              <a:rPr lang="ru-RU" dirty="0" smtClean="0"/>
              <a:t>пт.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 Слайд с выно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\atlas-old\Департамент_по_коммуникациям\Отдел_управления_брендом\Фирменный стиль\Шаблон презентаций\купол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9" b="344"/>
          <a:stretch/>
        </p:blipFill>
        <p:spPr bwMode="auto">
          <a:xfrm>
            <a:off x="251520" y="260648"/>
            <a:ext cx="8640960" cy="63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48000" y="612000"/>
            <a:ext cx="5040000" cy="2160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600" baseline="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ВЫНОС − ВАЖНАЯ ЦИТАТА ИЗ ТЕКСТА, НАБИРАЕТСЯ ШРИФТОМ </a:t>
            </a:r>
            <a:r>
              <a:rPr lang="en-US" dirty="0" smtClean="0"/>
              <a:t>TAHOMA </a:t>
            </a:r>
            <a:r>
              <a:rPr lang="ru-RU" dirty="0" smtClean="0"/>
              <a:t>26 ПТ ОБЫЧНЫМ, ОКОНЧАНИЕ − ПОЛУЖИРНЫМ!</a:t>
            </a:r>
            <a:endParaRPr lang="ru-RU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 Слайд с выно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269875" y="260648"/>
            <a:ext cx="8604250" cy="6318250"/>
          </a:xfrm>
          <a:prstGeom prst="rect">
            <a:avLst/>
          </a:prstGeom>
          <a:solidFill>
            <a:srgbClr val="61636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48000" y="612000"/>
            <a:ext cx="5040000" cy="2160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600" baseline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ВЫНОС − ВАЖНАЯ ЦИТАТА ИЗ ТЕКСТА, НАБИРАЕТСЯ ШРИФТОМ </a:t>
            </a:r>
            <a:r>
              <a:rPr lang="en-US" dirty="0" smtClean="0"/>
              <a:t>TAHOMA </a:t>
            </a:r>
            <a:r>
              <a:rPr lang="ru-RU" dirty="0" smtClean="0"/>
              <a:t>26 ПТ ОБЫЧНЫМ, ОКОНЧАНИЕ − ПОЛУЖИРНЫМ!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6258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 Слайд с выно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269875" y="260648"/>
            <a:ext cx="8604250" cy="6318250"/>
          </a:xfrm>
          <a:prstGeom prst="rect">
            <a:avLst/>
          </a:prstGeom>
          <a:solidFill>
            <a:srgbClr val="5162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48000" y="612000"/>
            <a:ext cx="5040000" cy="2160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600" baseline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ВЫНОС − ВАЖНАЯ ЦИТАТА ИЗ ТЕКСТА, НАБИРАЕТСЯ ШРИФТОМ </a:t>
            </a:r>
            <a:r>
              <a:rPr lang="en-US" dirty="0" smtClean="0"/>
              <a:t>TAHOMA </a:t>
            </a:r>
            <a:r>
              <a:rPr lang="ru-RU" dirty="0" smtClean="0"/>
              <a:t>26 ПТ ОБЫЧНЫМ, ОКОНЧАНИЕ − ПОЛУЖИРНЫМ!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4011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 Слайд с выно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269875" y="260648"/>
            <a:ext cx="8604250" cy="6318250"/>
          </a:xfrm>
          <a:prstGeom prst="rect">
            <a:avLst/>
          </a:prstGeom>
          <a:solidFill>
            <a:srgbClr val="6D6F6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48000" y="612000"/>
            <a:ext cx="5040000" cy="2160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600" baseline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ВЫНОС − ВАЖНАЯ ЦИТАТА ИЗ ТЕКСТА, НАБИРАЕТСЯ ШРИФТОМ </a:t>
            </a:r>
            <a:r>
              <a:rPr lang="en-US" dirty="0" smtClean="0"/>
              <a:t>TAHOMA </a:t>
            </a:r>
            <a:r>
              <a:rPr lang="ru-RU" dirty="0" smtClean="0"/>
              <a:t>26 ПТ ОБЫЧНЫМ, ОКОНЧАНИЕ − ПОЛУЖИРНЫМ!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4011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 Слайд с выно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269875" y="260648"/>
            <a:ext cx="8604250" cy="6318250"/>
          </a:xfrm>
          <a:prstGeom prst="rect">
            <a:avLst/>
          </a:prstGeom>
          <a:solidFill>
            <a:srgbClr val="5D4F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48000" y="612000"/>
            <a:ext cx="5040000" cy="2160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600" baseline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ВЫНОС − ВАЖНАЯ ЦИТАТА ИЗ ТЕКСТА, НАБИРАЕТСЯ ШРИФТОМ </a:t>
            </a:r>
            <a:r>
              <a:rPr lang="en-US" dirty="0" smtClean="0"/>
              <a:t>TAHOMA </a:t>
            </a:r>
            <a:r>
              <a:rPr lang="ru-RU" dirty="0" smtClean="0"/>
              <a:t>26 ПТ ОБЫЧНЫМ, ОКОНЧАНИЕ − ПОЛУЖИРНЫМ!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4011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 Слайд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0" y="1402110"/>
            <a:ext cx="7416000" cy="447516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152000" y="576000"/>
            <a:ext cx="7416000" cy="1123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2600" baseline="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b="1" dirty="0" smtClean="0"/>
              <a:t>РАСКРЫТИЕ ИНФОРМАЦИИ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988000" y="6192000"/>
            <a:ext cx="5328000" cy="360000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88000" y="6192000"/>
            <a:ext cx="360000" cy="360000"/>
          </a:xfrm>
          <a:prstGeom prst="rect">
            <a:avLst/>
          </a:prstGeom>
        </p:spPr>
        <p:txBody>
          <a:bodyPr rIns="0" bIns="0"/>
          <a:lstStyle>
            <a:lvl1pPr algn="r">
              <a:defRPr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B9E2B10B-2B5B-4D21-B621-3C15B0884A5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69875" y="269875"/>
            <a:ext cx="647700" cy="63182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9" name="Picture 4" descr="H:\Moscow Exchange (ex-Micex-RTS) brandbook\MSCW_XCHNG_Master_Logo_Folder\PNG\RUSSIAN\MSCW_XCHNG_RGB_RU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725" y="6191250"/>
            <a:ext cx="1663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3519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 Титульный слайд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51917"/>
            <a:ext cx="4320000" cy="6400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752000" y="4291200"/>
            <a:ext cx="4068000" cy="648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1100" baseline="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00 января 2000, Город</a:t>
            </a:r>
            <a:br>
              <a:rPr lang="ru-RU" dirty="0" smtClean="0"/>
            </a:br>
            <a:r>
              <a:rPr lang="ru-RU" dirty="0" smtClean="0"/>
              <a:t>Имя Фамилия</a:t>
            </a:r>
            <a:br>
              <a:rPr lang="ru-RU" dirty="0" smtClean="0"/>
            </a:br>
            <a:r>
              <a:rPr lang="ru-RU" dirty="0" smtClean="0"/>
              <a:t>Должность докладчика</a:t>
            </a:r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752000" y="5083200"/>
            <a:ext cx="4176464" cy="136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600" baseline="0">
                <a:latin typeface="+mj-lt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ЗАГОЛОВОК </a:t>
            </a:r>
            <a:br>
              <a:rPr lang="ru-RU" dirty="0" smtClean="0"/>
            </a:br>
            <a:r>
              <a:rPr lang="ru-RU" dirty="0" smtClean="0"/>
              <a:t>ШРИФТОМ </a:t>
            </a:r>
            <a:r>
              <a:rPr lang="en-US" dirty="0" smtClean="0"/>
              <a:t>TAHOMA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ОБЫЧН+ЖИРН)</a:t>
            </a:r>
          </a:p>
        </p:txBody>
      </p:sp>
      <p:pic>
        <p:nvPicPr>
          <p:cNvPr id="1026" name="Picture 2" descr="\\atlas-old\Департамент_по_коммуникациям\Отдел_управления_брендом\Фирменный стиль\Шаблон презентаций\ЛОГО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52000"/>
            <a:ext cx="2448272" cy="58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07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 Титульный слайд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\\office.micex.com\Public\Files\Департамент_по_коммуникациям\Отдел_управления_брендом\Фирменный_стиль\Шаблон_презентаций\Шаблоны с выбором фото\ГУМ1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r="11929"/>
          <a:stretch/>
        </p:blipFill>
        <p:spPr bwMode="auto">
          <a:xfrm>
            <a:off x="251520" y="252000"/>
            <a:ext cx="4320000" cy="63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752000" y="4291200"/>
            <a:ext cx="4068000" cy="648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1100" baseline="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00 января 2000, Город</a:t>
            </a:r>
            <a:br>
              <a:rPr lang="ru-RU" dirty="0" smtClean="0"/>
            </a:br>
            <a:r>
              <a:rPr lang="ru-RU" dirty="0" smtClean="0"/>
              <a:t>Имя Фамилия</a:t>
            </a:r>
            <a:br>
              <a:rPr lang="ru-RU" dirty="0" smtClean="0"/>
            </a:br>
            <a:r>
              <a:rPr lang="ru-RU" dirty="0" smtClean="0"/>
              <a:t>Должность докладчика</a:t>
            </a:r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752000" y="5083200"/>
            <a:ext cx="4176464" cy="136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600" baseline="0">
                <a:latin typeface="+mj-lt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ЗАГОЛОВОК </a:t>
            </a:r>
            <a:br>
              <a:rPr lang="ru-RU" dirty="0" smtClean="0"/>
            </a:br>
            <a:r>
              <a:rPr lang="ru-RU" dirty="0" smtClean="0"/>
              <a:t>ШРИФТОМ </a:t>
            </a:r>
            <a:r>
              <a:rPr lang="en-US" dirty="0" smtClean="0"/>
              <a:t>TAHOMA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ОБЫЧН+ЖИРН)</a:t>
            </a:r>
          </a:p>
        </p:txBody>
      </p:sp>
      <p:pic>
        <p:nvPicPr>
          <p:cNvPr id="1026" name="Picture 2" descr="\\atlas-old\Департамент_по_коммуникациям\Отдел_управления_брендом\Фирменный стиль\Шаблон презентаций\ЛОГО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52000"/>
            <a:ext cx="2448272" cy="58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2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 Титульный слайд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0" t="12640" r="24692" b="13358"/>
          <a:stretch/>
        </p:blipFill>
        <p:spPr>
          <a:xfrm>
            <a:off x="323528" y="252000"/>
            <a:ext cx="4248472" cy="627334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752000" y="4291200"/>
            <a:ext cx="4068000" cy="648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1100" baseline="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00 января 2000, Город</a:t>
            </a:r>
            <a:br>
              <a:rPr lang="ru-RU" dirty="0" smtClean="0"/>
            </a:br>
            <a:r>
              <a:rPr lang="ru-RU" dirty="0" smtClean="0"/>
              <a:t>Имя Фамилия</a:t>
            </a:r>
            <a:br>
              <a:rPr lang="ru-RU" dirty="0" smtClean="0"/>
            </a:br>
            <a:r>
              <a:rPr lang="ru-RU" dirty="0" smtClean="0"/>
              <a:t>Должность докладчика</a:t>
            </a:r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752000" y="5083200"/>
            <a:ext cx="4176464" cy="136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600" baseline="0">
                <a:latin typeface="+mj-lt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ЗАГОЛОВОК </a:t>
            </a:r>
            <a:br>
              <a:rPr lang="ru-RU" dirty="0" smtClean="0"/>
            </a:br>
            <a:r>
              <a:rPr lang="ru-RU" dirty="0" smtClean="0"/>
              <a:t>ШРИФТОМ </a:t>
            </a:r>
            <a:r>
              <a:rPr lang="en-US" dirty="0" smtClean="0"/>
              <a:t>TAHOMA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ОБЫЧН+ЖИРН)</a:t>
            </a:r>
          </a:p>
        </p:txBody>
      </p:sp>
      <p:pic>
        <p:nvPicPr>
          <p:cNvPr id="1026" name="Picture 2" descr="\\atlas-old\Департамент_по_коммуникациям\Отдел_управления_брендом\Фирменный стиль\Шаблон презентаций\ЛОГО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52000"/>
            <a:ext cx="2448272" cy="58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138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 Титульный слайд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51999"/>
            <a:ext cx="4248472" cy="627334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752000" y="4291200"/>
            <a:ext cx="4068000" cy="648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1100" baseline="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00 января 2000, Город</a:t>
            </a:r>
            <a:br>
              <a:rPr lang="ru-RU" dirty="0" smtClean="0"/>
            </a:br>
            <a:r>
              <a:rPr lang="ru-RU" dirty="0" smtClean="0"/>
              <a:t>Имя Фамилия</a:t>
            </a:r>
            <a:br>
              <a:rPr lang="ru-RU" dirty="0" smtClean="0"/>
            </a:br>
            <a:r>
              <a:rPr lang="ru-RU" dirty="0" smtClean="0"/>
              <a:t>Должность докладчика</a:t>
            </a:r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752000" y="5083200"/>
            <a:ext cx="4176464" cy="136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600" baseline="0">
                <a:latin typeface="+mj-lt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ЗАГОЛОВОК </a:t>
            </a:r>
            <a:br>
              <a:rPr lang="ru-RU" dirty="0" smtClean="0"/>
            </a:br>
            <a:r>
              <a:rPr lang="ru-RU" dirty="0" smtClean="0"/>
              <a:t>ШРИФТОМ </a:t>
            </a:r>
            <a:r>
              <a:rPr lang="en-US" dirty="0" smtClean="0"/>
              <a:t>TAHOMA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ОБЫЧН+ЖИРН)</a:t>
            </a:r>
          </a:p>
        </p:txBody>
      </p:sp>
      <p:pic>
        <p:nvPicPr>
          <p:cNvPr id="1026" name="Picture 2" descr="\\atlas-old\Департамент_по_коммуникациям\Отдел_управления_брендом\Фирменный стиль\Шаблон презентаций\ЛОГО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52000"/>
            <a:ext cx="2448272" cy="58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64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 Титульный слайд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0000"/>
            <a:ext cx="4320480" cy="626469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752000" y="4291200"/>
            <a:ext cx="4068000" cy="648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1100" baseline="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00 января 2000, Город</a:t>
            </a:r>
            <a:br>
              <a:rPr lang="ru-RU" dirty="0" smtClean="0"/>
            </a:br>
            <a:r>
              <a:rPr lang="ru-RU" dirty="0" smtClean="0"/>
              <a:t>Имя Фамилия</a:t>
            </a:r>
            <a:br>
              <a:rPr lang="ru-RU" dirty="0" smtClean="0"/>
            </a:br>
            <a:r>
              <a:rPr lang="ru-RU" dirty="0" smtClean="0"/>
              <a:t>Должность докладчика</a:t>
            </a:r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752000" y="5083200"/>
            <a:ext cx="4176464" cy="136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600" baseline="0">
                <a:latin typeface="+mj-lt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ЗАГОЛОВОК </a:t>
            </a:r>
            <a:br>
              <a:rPr lang="ru-RU" dirty="0" smtClean="0"/>
            </a:br>
            <a:r>
              <a:rPr lang="ru-RU" dirty="0" smtClean="0"/>
              <a:t>ШРИФТОМ </a:t>
            </a:r>
            <a:r>
              <a:rPr lang="en-US" dirty="0" smtClean="0"/>
              <a:t>TAHOMA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ОБЫЧН+ЖИРН)</a:t>
            </a:r>
          </a:p>
        </p:txBody>
      </p:sp>
      <p:pic>
        <p:nvPicPr>
          <p:cNvPr id="9" name="Picture 4" descr="H:\Moscow Exchange (ex-Micex-RTS) brandbook\MSCW_XCHNG_Master_Logo_Folder\PNG\RUSSIAN\MSCW_XCHNG_RGB_RU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6000" y="270000"/>
            <a:ext cx="2414592" cy="5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775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 Титульный слайд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251520" y="269875"/>
            <a:ext cx="4320480" cy="6327477"/>
          </a:xfrm>
          <a:prstGeom prst="rect">
            <a:avLst/>
          </a:prstGeom>
          <a:solidFill>
            <a:srgbClr val="516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752000" y="4291200"/>
            <a:ext cx="4068000" cy="648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1100" baseline="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00 января 2000, Город</a:t>
            </a:r>
            <a:br>
              <a:rPr lang="ru-RU" dirty="0" smtClean="0"/>
            </a:br>
            <a:r>
              <a:rPr lang="ru-RU" dirty="0" smtClean="0"/>
              <a:t>Имя Фамилия</a:t>
            </a:r>
            <a:br>
              <a:rPr lang="ru-RU" dirty="0" smtClean="0"/>
            </a:br>
            <a:r>
              <a:rPr lang="ru-RU" dirty="0" smtClean="0"/>
              <a:t>Должность докладчика</a:t>
            </a:r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752000" y="5083200"/>
            <a:ext cx="4176464" cy="136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600" baseline="0">
                <a:latin typeface="+mj-lt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ЗАГОЛОВОК </a:t>
            </a:r>
            <a:br>
              <a:rPr lang="ru-RU" dirty="0" smtClean="0"/>
            </a:br>
            <a:r>
              <a:rPr lang="ru-RU" dirty="0" smtClean="0"/>
              <a:t>ШРИФТОМ </a:t>
            </a:r>
            <a:r>
              <a:rPr lang="en-US" dirty="0" smtClean="0"/>
              <a:t>TAHOMA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ОБЫЧН+ЖИРН)</a:t>
            </a:r>
          </a:p>
        </p:txBody>
      </p:sp>
      <p:pic>
        <p:nvPicPr>
          <p:cNvPr id="9" name="Picture 4" descr="H:\Moscow Exchange (ex-Micex-RTS) brandbook\MSCW_XCHNG_Master_Logo_Folder\PNG\RUSSIAN\MSCW_XCHNG_RGB_RU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6000" y="270000"/>
            <a:ext cx="2414592" cy="5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0099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 Титульный слайд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251520" y="269875"/>
            <a:ext cx="4320480" cy="6327477"/>
          </a:xfrm>
          <a:prstGeom prst="rect">
            <a:avLst/>
          </a:prstGeom>
          <a:solidFill>
            <a:srgbClr val="6D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752000" y="4291200"/>
            <a:ext cx="4068000" cy="648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1100" baseline="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ru-RU" dirty="0" smtClean="0"/>
              <a:t>00 января 2000, Город</a:t>
            </a:r>
            <a:br>
              <a:rPr lang="ru-RU" dirty="0" smtClean="0"/>
            </a:br>
            <a:r>
              <a:rPr lang="ru-RU" dirty="0" smtClean="0"/>
              <a:t>Имя Фамилия</a:t>
            </a:r>
            <a:br>
              <a:rPr lang="ru-RU" dirty="0" smtClean="0"/>
            </a:br>
            <a:r>
              <a:rPr lang="ru-RU" dirty="0" smtClean="0"/>
              <a:t>Должность докладчика</a:t>
            </a:r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752000" y="5083200"/>
            <a:ext cx="4176464" cy="136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600" baseline="0">
                <a:latin typeface="+mj-lt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ЗАГОЛОВОК </a:t>
            </a:r>
            <a:br>
              <a:rPr lang="ru-RU" dirty="0" smtClean="0"/>
            </a:br>
            <a:r>
              <a:rPr lang="ru-RU" dirty="0" smtClean="0"/>
              <a:t>ШРИФТОМ </a:t>
            </a:r>
            <a:r>
              <a:rPr lang="en-US" dirty="0" smtClean="0"/>
              <a:t>TAHOMA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ОБЫЧН+ЖИРН)</a:t>
            </a:r>
          </a:p>
        </p:txBody>
      </p:sp>
      <p:pic>
        <p:nvPicPr>
          <p:cNvPr id="9" name="Picture 4" descr="H:\Moscow Exchange (ex-Micex-RTS) brandbook\MSCW_XCHNG_Master_Logo_Folder\PNG\RUSSIAN\MSCW_XCHNG_RGB_RU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6000" y="270000"/>
            <a:ext cx="2414592" cy="5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0099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038EA-7CDB-4DEF-B157-0A4E08B1F2C4}" type="datetime1">
              <a:rPr lang="ru-RU" smtClean="0"/>
              <a:t>22.05.2018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2B10B-2B5B-4D21-B621-3C15B0884A5E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3" r:id="rId2"/>
    <p:sldLayoutId id="2147483685" r:id="rId3"/>
    <p:sldLayoutId id="2147483684" r:id="rId4"/>
    <p:sldLayoutId id="2147483686" r:id="rId5"/>
    <p:sldLayoutId id="2147483687" r:id="rId6"/>
    <p:sldLayoutId id="2147483670" r:id="rId7"/>
    <p:sldLayoutId id="2147483671" r:id="rId8"/>
    <p:sldLayoutId id="2147483672" r:id="rId9"/>
    <p:sldLayoutId id="2147483673" r:id="rId10"/>
    <p:sldLayoutId id="2147483662" r:id="rId11"/>
    <p:sldLayoutId id="2147483663" r:id="rId12"/>
    <p:sldLayoutId id="2147483675" r:id="rId13"/>
    <p:sldLayoutId id="2147483674" r:id="rId14"/>
    <p:sldLayoutId id="2147483676" r:id="rId15"/>
    <p:sldLayoutId id="2147483677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8" r:id="rId23"/>
    <p:sldLayoutId id="2147483679" r:id="rId24"/>
    <p:sldLayoutId id="2147483680" r:id="rId25"/>
    <p:sldLayoutId id="2147483681" r:id="rId26"/>
    <p:sldLayoutId id="2147483682" r:id="rId2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Август 2017, </a:t>
            </a:r>
            <a:r>
              <a:rPr lang="ru-RU" dirty="0" smtClean="0"/>
              <a:t>Москва</a:t>
            </a:r>
            <a:br>
              <a:rPr lang="ru-RU" dirty="0" smtClean="0"/>
            </a:br>
            <a:r>
              <a:rPr lang="ru-RU" dirty="0" smtClean="0"/>
              <a:t>Тимур Реджепов</a:t>
            </a:r>
            <a:br>
              <a:rPr lang="ru-RU" dirty="0" smtClean="0"/>
            </a:br>
            <a:r>
              <a:rPr lang="ru-RU" dirty="0" smtClean="0"/>
              <a:t>Руководитель направления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12" y="5912679"/>
            <a:ext cx="2673908" cy="3966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12" y="5625291"/>
            <a:ext cx="3311449" cy="36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5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B10B-2B5B-4D21-B621-3C15B0884A5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8640"/>
            <a:ext cx="2314575" cy="552450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1192365" y="1556792"/>
            <a:ext cx="7375635" cy="195120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2000" dirty="0" smtClean="0"/>
              <a:t>Научиться манипулировать данными (больших размеров)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 smtClean="0"/>
              <a:t>Научиться визуализировать данные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 smtClean="0"/>
              <a:t>Научиться добывать данные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 smtClean="0"/>
              <a:t>Научиться автоматизировать процессы</a:t>
            </a:r>
          </a:p>
        </p:txBody>
      </p:sp>
    </p:spTree>
    <p:extLst>
      <p:ext uri="{BB962C8B-B14F-4D97-AF65-F5344CB8AC3E}">
        <p14:creationId xmlns:p14="http://schemas.microsoft.com/office/powerpoint/2010/main" val="393406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B10B-2B5B-4D21-B621-3C15B0884A5E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548680"/>
            <a:ext cx="6879967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98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B10B-2B5B-4D21-B621-3C15B0884A5E}" type="slidenum">
              <a:rPr lang="ru-RU" smtClean="0"/>
              <a:t>12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0648"/>
            <a:ext cx="1533525" cy="552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" y="2240279"/>
            <a:ext cx="7290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Python –</a:t>
            </a:r>
            <a:r>
              <a:rPr lang="ru-RU" sz="1400" dirty="0" smtClean="0"/>
              <a:t> прост в использовании, универсален и очень популярен</a:t>
            </a:r>
            <a:endParaRPr lang="ru-RU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2893556"/>
            <a:ext cx="71804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Его </a:t>
            </a:r>
            <a:r>
              <a:rPr lang="ru-RU" sz="1400" dirty="0"/>
              <a:t>синтаксис является компактным, </a:t>
            </a:r>
            <a:r>
              <a:rPr lang="ru-RU" sz="1400" dirty="0" smtClean="0"/>
              <a:t>легко </a:t>
            </a:r>
            <a:r>
              <a:rPr lang="ru-RU" sz="1400" dirty="0"/>
              <a:t>читаемым, хорошо </a:t>
            </a:r>
            <a:r>
              <a:rPr lang="ru-RU" sz="1400" dirty="0" smtClean="0"/>
              <a:t>документирован </a:t>
            </a:r>
            <a:r>
              <a:rPr lang="ru-RU" sz="1400" dirty="0"/>
              <a:t>и </a:t>
            </a:r>
            <a:r>
              <a:rPr lang="ru-RU" sz="1400" dirty="0" smtClean="0"/>
              <a:t>в интернете есть примеры на все случаи жизни.</a:t>
            </a:r>
          </a:p>
          <a:p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 smtClean="0"/>
              <a:t>Идеально </a:t>
            </a:r>
            <a:r>
              <a:rPr lang="ru-RU" sz="1400" dirty="0"/>
              <a:t>подходит для написания простых сценариев - следовательно, идеально подходит для бизнес-пользователей</a:t>
            </a:r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93" y="4685606"/>
            <a:ext cx="2148693" cy="119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90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B10B-2B5B-4D21-B621-3C15B0884A5E}" type="slidenum">
              <a:rPr lang="ru-RU" smtClean="0"/>
              <a:t>13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0648"/>
            <a:ext cx="1695450" cy="5524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41" y="1484784"/>
            <a:ext cx="8079659" cy="33842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68144" y="3176923"/>
            <a:ext cx="3096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Это открытое веб-приложение, которое позволяет создавать и обмениваться документами, содержащие програмный код, уравнения, визуализацию и пояснительный текст. </a:t>
            </a:r>
            <a:endParaRPr lang="ru-RU" sz="14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242967"/>
            <a:ext cx="2727770" cy="59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8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B10B-2B5B-4D21-B621-3C15B0884A5E}" type="slidenum">
              <a:rPr lang="ru-RU" smtClean="0"/>
              <a:t>14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60648"/>
            <a:ext cx="2733675" cy="5524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556792"/>
            <a:ext cx="5654040" cy="398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79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B10B-2B5B-4D21-B621-3C15B0884A5E}" type="slidenum">
              <a:rPr lang="ru-RU" smtClean="0"/>
              <a:t>15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0648"/>
            <a:ext cx="2124075" cy="5524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484784"/>
            <a:ext cx="7272808" cy="383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16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94" y="260648"/>
            <a:ext cx="3162300" cy="5524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268760"/>
            <a:ext cx="4368218" cy="433176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068960"/>
            <a:ext cx="3463626" cy="201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4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B10B-2B5B-4D21-B621-3C15B0884A5E}" type="slidenum">
              <a:rPr lang="ru-RU" smtClean="0"/>
              <a:t>3</a:t>
            </a:fld>
            <a:endParaRPr lang="ru-RU"/>
          </a:p>
        </p:txBody>
      </p:sp>
      <p:pic>
        <p:nvPicPr>
          <p:cNvPr id="1026" name="Рисунок 1" descr="Картинки по запросу biggest compan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48680"/>
            <a:ext cx="529590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7999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B10B-2B5B-4D21-B621-3C15B0884A5E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73" y="260648"/>
            <a:ext cx="5667375" cy="55245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331640" y="1628800"/>
            <a:ext cx="741636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• </a:t>
            </a:r>
            <a:r>
              <a:rPr lang="ru-RU" sz="1400" b="1" dirty="0" smtClean="0"/>
              <a:t>Сферы</a:t>
            </a:r>
            <a:endParaRPr lang="ru-RU" sz="1400" b="1" dirty="0"/>
          </a:p>
          <a:p>
            <a:pPr lvl="1"/>
            <a:r>
              <a:rPr lang="ru-RU" sz="1400" b="1" dirty="0"/>
              <a:t>Финансовые организации </a:t>
            </a:r>
            <a:r>
              <a:rPr lang="ru-RU" sz="1400" dirty="0"/>
              <a:t>(</a:t>
            </a:r>
            <a:r>
              <a:rPr lang="en-US" sz="1400" dirty="0"/>
              <a:t>Bank of America, Citigroup, </a:t>
            </a:r>
            <a:r>
              <a:rPr lang="ru-RU" sz="1400" dirty="0"/>
              <a:t>Сбербанк, </a:t>
            </a:r>
            <a:r>
              <a:rPr lang="en-US" sz="1400" dirty="0" err="1"/>
              <a:t>HomeCredit</a:t>
            </a:r>
            <a:r>
              <a:rPr lang="en-US" sz="1400" dirty="0"/>
              <a:t>)</a:t>
            </a:r>
          </a:p>
          <a:p>
            <a:pPr lvl="1"/>
            <a:r>
              <a:rPr lang="ru-RU" sz="1400" b="1" dirty="0"/>
              <a:t>Ритейл </a:t>
            </a:r>
            <a:r>
              <a:rPr lang="ru-RU" sz="1400" dirty="0"/>
              <a:t>(</a:t>
            </a:r>
            <a:r>
              <a:rPr lang="en-US" sz="1400" dirty="0"/>
              <a:t>Amazon, Target, Metro, </a:t>
            </a:r>
            <a:r>
              <a:rPr lang="ru-RU" sz="1400" dirty="0"/>
              <a:t>Лента)</a:t>
            </a:r>
          </a:p>
          <a:p>
            <a:pPr lvl="1"/>
            <a:r>
              <a:rPr lang="ru-RU" sz="1400" b="1" dirty="0"/>
              <a:t>Телеком </a:t>
            </a:r>
            <a:r>
              <a:rPr lang="ru-RU" sz="1400" dirty="0"/>
              <a:t>(</a:t>
            </a:r>
            <a:r>
              <a:rPr lang="en-US" sz="1400" dirty="0"/>
              <a:t>Vodafone, China Mobile, </a:t>
            </a:r>
            <a:r>
              <a:rPr lang="ru-RU" sz="1400" dirty="0" err="1"/>
              <a:t>Вымпелком</a:t>
            </a:r>
            <a:r>
              <a:rPr lang="ru-RU" sz="1400" dirty="0"/>
              <a:t>, МТС, Мегафон)</a:t>
            </a:r>
          </a:p>
          <a:p>
            <a:pPr lvl="1"/>
            <a:r>
              <a:rPr lang="ru-RU" sz="1400" b="1" dirty="0"/>
              <a:t>Социальные сети </a:t>
            </a:r>
            <a:r>
              <a:rPr lang="ru-RU" sz="1400" dirty="0"/>
              <a:t>(</a:t>
            </a:r>
            <a:r>
              <a:rPr lang="ru-RU" sz="1400" dirty="0" err="1"/>
              <a:t>Facebook</a:t>
            </a:r>
            <a:r>
              <a:rPr lang="ru-RU" sz="1400" dirty="0"/>
              <a:t>, </a:t>
            </a:r>
            <a:r>
              <a:rPr lang="ru-RU" sz="1400" dirty="0" err="1" smtClean="0"/>
              <a:t>ВКонтакте</a:t>
            </a:r>
            <a:r>
              <a:rPr lang="ru-RU" sz="1400" dirty="0"/>
              <a:t>, Одноклассники)</a:t>
            </a:r>
          </a:p>
          <a:p>
            <a:pPr lvl="1"/>
            <a:r>
              <a:rPr lang="ru-RU" sz="1400" b="1" dirty="0" err="1"/>
              <a:t>Урбанистика</a:t>
            </a:r>
            <a:r>
              <a:rPr lang="ru-RU" sz="1400" b="1" dirty="0"/>
              <a:t> </a:t>
            </a:r>
            <a:r>
              <a:rPr lang="ru-RU" sz="1400" dirty="0"/>
              <a:t>(</a:t>
            </a:r>
            <a:r>
              <a:rPr lang="ru-RU" sz="1400" dirty="0" err="1"/>
              <a:t>Uber</a:t>
            </a:r>
            <a:r>
              <a:rPr lang="ru-RU" sz="1400" dirty="0"/>
              <a:t>, </a:t>
            </a:r>
            <a:r>
              <a:rPr lang="ru-RU" sz="1400" dirty="0" err="1"/>
              <a:t>ГенПлан</a:t>
            </a:r>
            <a:r>
              <a:rPr lang="ru-RU" sz="1400" dirty="0"/>
              <a:t>, РЖД, ДИТ Правительства Москвы)</a:t>
            </a:r>
          </a:p>
          <a:p>
            <a:pPr lvl="1"/>
            <a:r>
              <a:rPr lang="ru-RU" sz="1400" b="1" dirty="0"/>
              <a:t>Интернет-компании </a:t>
            </a:r>
            <a:r>
              <a:rPr lang="ru-RU" sz="1400" dirty="0"/>
              <a:t>(</a:t>
            </a:r>
            <a:r>
              <a:rPr lang="ru-RU" sz="1400" dirty="0" err="1"/>
              <a:t>Google</a:t>
            </a:r>
            <a:r>
              <a:rPr lang="ru-RU" sz="1400" dirty="0"/>
              <a:t>, </a:t>
            </a:r>
            <a:r>
              <a:rPr lang="ru-RU" sz="1400" dirty="0" err="1"/>
              <a:t>Facebook</a:t>
            </a:r>
            <a:r>
              <a:rPr lang="ru-RU" sz="1400" dirty="0"/>
              <a:t>, Яндекс, Mail.ru, )</a:t>
            </a:r>
          </a:p>
          <a:p>
            <a:endParaRPr lang="ru-RU" sz="1400" dirty="0"/>
          </a:p>
          <a:p>
            <a:r>
              <a:rPr lang="ru-RU" sz="1400" dirty="0"/>
              <a:t>• </a:t>
            </a:r>
            <a:r>
              <a:rPr lang="ru-RU" sz="1400" b="1" dirty="0"/>
              <a:t>Данные</a:t>
            </a:r>
          </a:p>
          <a:p>
            <a:r>
              <a:rPr lang="ru-RU" sz="1400" dirty="0"/>
              <a:t>– Обработка естественного языка, анализ социальных сетей, анализ изображений и </a:t>
            </a:r>
            <a:r>
              <a:rPr lang="ru-RU" sz="1400" dirty="0" smtClean="0"/>
              <a:t>видео, анализ </a:t>
            </a:r>
            <a:r>
              <a:rPr lang="ru-RU" sz="1400" dirty="0"/>
              <a:t>аудио сигналов, рекомендательные системы, поиск ассоциативных правил</a:t>
            </a:r>
          </a:p>
          <a:p>
            <a:endParaRPr lang="ru-RU" sz="1400" dirty="0"/>
          </a:p>
          <a:p>
            <a:r>
              <a:rPr lang="ru-RU" sz="1400" dirty="0"/>
              <a:t>• </a:t>
            </a:r>
            <a:r>
              <a:rPr lang="ru-RU" sz="1400" b="1" dirty="0"/>
              <a:t>Кейсы</a:t>
            </a:r>
          </a:p>
          <a:p>
            <a:r>
              <a:rPr lang="ru-RU" sz="1400" dirty="0"/>
              <a:t>– Поиск спама, рекомендательные системы, сегментация </a:t>
            </a:r>
            <a:r>
              <a:rPr lang="ru-RU" sz="1400" dirty="0" smtClean="0"/>
              <a:t>клиентов, </a:t>
            </a:r>
            <a:r>
              <a:rPr lang="ru-RU" sz="1400" dirty="0"/>
              <a:t>прогнозирование оттока, распознавание речи, классификация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259319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Dubai </a:t>
            </a:r>
            <a:r>
              <a:rPr lang="en-US" dirty="0" smtClean="0"/>
              <a:t>Airports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B10B-2B5B-4D21-B621-3C15B0884A5E}" type="slidenum">
              <a:rPr lang="ru-RU" smtClean="0"/>
              <a:t>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83" y="1556792"/>
            <a:ext cx="6485633" cy="44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9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Caesars </a:t>
            </a:r>
            <a:r>
              <a:rPr lang="en-US" dirty="0" smtClean="0"/>
              <a:t>Entertainment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B10B-2B5B-4D21-B621-3C15B0884A5E}" type="slidenum">
              <a:rPr lang="ru-RU" smtClean="0"/>
              <a:t>6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19" y="1895991"/>
            <a:ext cx="6177762" cy="407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64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eHarmony</a:t>
            </a:r>
            <a:br>
              <a:rPr lang="en-US" dirty="0"/>
            </a:b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B10B-2B5B-4D21-B621-3C15B0884A5E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52" y="1412776"/>
            <a:ext cx="6660296" cy="44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45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FarmLogs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B10B-2B5B-4D21-B621-3C15B0884A5E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604" y="1916832"/>
            <a:ext cx="7407382" cy="400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4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B10B-2B5B-4D21-B621-3C15B0884A5E}" type="slidenum">
              <a:rPr lang="ru-RU" smtClean="0"/>
              <a:t>9</a:t>
            </a:fld>
            <a:endParaRPr lang="ru-RU"/>
          </a:p>
        </p:txBody>
      </p:sp>
      <p:pic>
        <p:nvPicPr>
          <p:cNvPr id="1026" name="Picture 2" descr="ÐÐ°ÑÑÐ¸Ð½ÐºÐ¸ Ð¿Ð¾ Ð·Ð°Ð¿ÑÐ¾ÑÑ hans lehmann argentina penal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4"/>
          <a:stretch/>
        </p:blipFill>
        <p:spPr bwMode="auto">
          <a:xfrm>
            <a:off x="1058497" y="315205"/>
            <a:ext cx="7658392" cy="556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732329"/>
      </p:ext>
    </p:extLst>
  </p:cSld>
  <p:clrMapOvr>
    <a:masterClrMapping/>
  </p:clrMapOvr>
</p:sld>
</file>

<file path=ppt/theme/theme1.xml><?xml version="1.0" encoding="utf-8"?>
<a:theme xmlns:a="http://schemas.openxmlformats.org/drawingml/2006/main" name="ME-RU">
  <a:themeElements>
    <a:clrScheme name="Moscow Exchange">
      <a:dk1>
        <a:srgbClr val="000000"/>
      </a:dk1>
      <a:lt1>
        <a:sysClr val="window" lastClr="FFFFFF"/>
      </a:lt1>
      <a:dk2>
        <a:srgbClr val="CCCCCC"/>
      </a:dk2>
      <a:lt2>
        <a:srgbClr val="E6E6E6"/>
      </a:lt2>
      <a:accent1>
        <a:srgbClr val="63B1E5"/>
      </a:accent1>
      <a:accent2>
        <a:srgbClr val="A2AD00"/>
      </a:accent2>
      <a:accent3>
        <a:srgbClr val="E26EB2"/>
      </a:accent3>
      <a:accent4>
        <a:srgbClr val="FFA100"/>
      </a:accent4>
      <a:accent5>
        <a:srgbClr val="002F5F"/>
      </a:accent5>
      <a:accent6>
        <a:srgbClr val="53682B"/>
      </a:accent6>
      <a:hlink>
        <a:srgbClr val="593160"/>
      </a:hlink>
      <a:folHlink>
        <a:srgbClr val="8D3C1E"/>
      </a:folHlink>
    </a:clrScheme>
    <a:fontScheme name="Moscow Exchang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1" id="{7BB1EBA6-E1D6-48B0-AA68-17C155574F90}" vid="{7220658C-ACFA-4F3E-B4AB-4F805680EDD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76BE2352C857EF4CABBE562C9A67EDEB" ma:contentTypeVersion="0" ma:contentTypeDescription="Создание документа." ma:contentTypeScope="" ma:versionID="633fd5c1db8a1fb70564785a63026b9d">
  <xsd:schema xmlns:xsd="http://www.w3.org/2001/XMLSchema" xmlns:xs="http://www.w3.org/2001/XMLSchema" xmlns:p="http://schemas.microsoft.com/office/2006/metadata/properties" xmlns:ns2="5c2cd6fe-a789-4745-9d50-c055d8f1627e" targetNamespace="http://schemas.microsoft.com/office/2006/metadata/properties" ma:root="true" ma:fieldsID="eb6df43a550ff08c15757511108e667f" ns2:_="">
    <xsd:import namespace="5c2cd6fe-a789-4745-9d50-c055d8f1627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2cd6fe-a789-4745-9d50-c055d8f1627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Значение идентификатора документа" ma:description="Значение идентификатора документа, присвоенного данному элементу." ma:internalName="_dlc_DocId" ma:readOnly="true">
      <xsd:simpleType>
        <xsd:restriction base="dms:Text"/>
      </xsd:simpleType>
    </xsd:element>
    <xsd:element name="_dlc_DocIdUrl" ma:index="9" nillable="true" ma:displayName="Идентификатор документа" ma:description="Постоянная ссылка на этот документ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Сохранить идентификатор" ma:description="Сохранять идентификатор при добавлении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/>
</file>

<file path=customXml/itemProps1.xml><?xml version="1.0" encoding="utf-8"?>
<ds:datastoreItem xmlns:ds="http://schemas.openxmlformats.org/officeDocument/2006/customXml" ds:itemID="{BF9DD603-1BAF-474D-8DD8-C7BCF17C02B2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5c2cd6fe-a789-4745-9d50-c055d8f1627e"/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9D3C600F-0E9E-4420-A83D-9A1B01835D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2cd6fe-a789-4745-9d50-c055d8f162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0D38DC-DE8A-4BDC-9748-BD3E8AB900B6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951596D-9AA5-4A60-BB42-8ECAF39F837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ME-RU</Template>
  <TotalTime>147</TotalTime>
  <Words>205</Words>
  <Application>Microsoft Office PowerPoint</Application>
  <PresentationFormat>Экран (4:3)</PresentationFormat>
  <Paragraphs>39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Courier New</vt:lpstr>
      <vt:lpstr>Tahoma</vt:lpstr>
      <vt:lpstr>Verdana</vt:lpstr>
      <vt:lpstr>Wingdings</vt:lpstr>
      <vt:lpstr>ME-RU</vt:lpstr>
      <vt:lpstr>Август 2017, Москва Тимур Реджепов Руководитель направления</vt:lpstr>
      <vt:lpstr>Презентация PowerPoint</vt:lpstr>
      <vt:lpstr>Презентация PowerPoint</vt:lpstr>
      <vt:lpstr>Презентация PowerPoint</vt:lpstr>
      <vt:lpstr>Dubai Airports</vt:lpstr>
      <vt:lpstr> Caesars Entertainment</vt:lpstr>
      <vt:lpstr>eHarmony </vt:lpstr>
      <vt:lpstr>FarmLogs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Реджепов Тимур Юсупович</dc:creator>
  <cp:lastModifiedBy>Реджепов Тимур Юсупович</cp:lastModifiedBy>
  <cp:revision>15</cp:revision>
  <dcterms:created xsi:type="dcterms:W3CDTF">2017-08-14T11:50:43Z</dcterms:created>
  <dcterms:modified xsi:type="dcterms:W3CDTF">2018-05-22T06:06:49Z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0x01010076BE2352C857EF4CABBE562C9A67EDEB</vt:lpwstr>
  </property>
</Properties>
</file>